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4"/>
  </p:notesMasterIdLst>
  <p:handoutMasterIdLst>
    <p:handoutMasterId r:id="rId25"/>
  </p:handoutMasterIdLst>
  <p:sldIdLst>
    <p:sldId id="261" r:id="rId3"/>
    <p:sldId id="257" r:id="rId4"/>
    <p:sldId id="271" r:id="rId5"/>
    <p:sldId id="272" r:id="rId6"/>
    <p:sldId id="265" r:id="rId7"/>
    <p:sldId id="290" r:id="rId8"/>
    <p:sldId id="289" r:id="rId9"/>
    <p:sldId id="264" r:id="rId10"/>
    <p:sldId id="291" r:id="rId11"/>
    <p:sldId id="292" r:id="rId12"/>
    <p:sldId id="263" r:id="rId13"/>
    <p:sldId id="293" r:id="rId14"/>
    <p:sldId id="275" r:id="rId15"/>
    <p:sldId id="276" r:id="rId16"/>
    <p:sldId id="277" r:id="rId17"/>
    <p:sldId id="287" r:id="rId18"/>
    <p:sldId id="294" r:id="rId19"/>
    <p:sldId id="274" r:id="rId20"/>
    <p:sldId id="283" r:id="rId21"/>
    <p:sldId id="286" r:id="rId22"/>
    <p:sldId id="28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3" autoAdjust="0"/>
    <p:restoredTop sz="85092" autoAdjust="0"/>
  </p:normalViewPr>
  <p:slideViewPr>
    <p:cSldViewPr snapToGrid="0">
      <p:cViewPr varScale="1">
        <p:scale>
          <a:sx n="88" d="100"/>
          <a:sy n="88" d="100"/>
        </p:scale>
        <p:origin x="273" y="45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A29113-7A70-4E0E-B036-871C49B835F1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406C01-7E83-4650-8EF5-394419DCB348}">
      <dgm:prSet phldrT="[Text]"/>
      <dgm:spPr/>
      <dgm:t>
        <a:bodyPr/>
        <a:lstStyle/>
        <a:p>
          <a:r>
            <a:rPr lang="en-US" dirty="0"/>
            <a:t>Criteria 1</a:t>
          </a:r>
        </a:p>
      </dgm:t>
    </dgm:pt>
    <dgm:pt modelId="{2586B3BB-DA8B-42DF-AC9A-77CE21607FD0}" type="parTrans" cxnId="{4D956F8D-5727-488A-93AF-F33602655A44}">
      <dgm:prSet/>
      <dgm:spPr/>
      <dgm:t>
        <a:bodyPr/>
        <a:lstStyle/>
        <a:p>
          <a:endParaRPr lang="en-US"/>
        </a:p>
      </dgm:t>
    </dgm:pt>
    <dgm:pt modelId="{7C5B61F0-A4F6-4FCA-B552-36151F31051E}" type="sibTrans" cxnId="{4D956F8D-5727-488A-93AF-F33602655A44}">
      <dgm:prSet/>
      <dgm:spPr/>
      <dgm:t>
        <a:bodyPr/>
        <a:lstStyle/>
        <a:p>
          <a:endParaRPr lang="en-US"/>
        </a:p>
      </dgm:t>
    </dgm:pt>
    <dgm:pt modelId="{E4E9F0D0-FF23-4B59-9B97-973BCBE5DC65}">
      <dgm:prSet phldrT="[Text]" custT="1"/>
      <dgm:spPr/>
      <dgm:t>
        <a:bodyPr/>
        <a:lstStyle/>
        <a:p>
          <a:r>
            <a:rPr lang="en-US" sz="2000" dirty="0"/>
            <a:t>Was the standard met?</a:t>
          </a:r>
        </a:p>
      </dgm:t>
    </dgm:pt>
    <dgm:pt modelId="{E9237435-F938-45D4-8BF4-6D5D4DFF850F}" type="parTrans" cxnId="{37A3A996-9723-4BDB-8959-9D9B7799BD9A}">
      <dgm:prSet/>
      <dgm:spPr/>
      <dgm:t>
        <a:bodyPr/>
        <a:lstStyle/>
        <a:p>
          <a:endParaRPr lang="en-US"/>
        </a:p>
      </dgm:t>
    </dgm:pt>
    <dgm:pt modelId="{D32B195A-7CAD-474B-B79C-BE4BB171E742}" type="sibTrans" cxnId="{37A3A996-9723-4BDB-8959-9D9B7799BD9A}">
      <dgm:prSet/>
      <dgm:spPr/>
      <dgm:t>
        <a:bodyPr/>
        <a:lstStyle/>
        <a:p>
          <a:endParaRPr lang="en-US"/>
        </a:p>
      </dgm:t>
    </dgm:pt>
    <dgm:pt modelId="{5D952622-A79E-41E4-BBC2-6212DEFFA91C}">
      <dgm:prSet phldrT="[Text]"/>
      <dgm:spPr/>
      <dgm:t>
        <a:bodyPr/>
        <a:lstStyle/>
        <a:p>
          <a:r>
            <a:rPr lang="en-US" dirty="0"/>
            <a:t>Criteria 2</a:t>
          </a:r>
        </a:p>
      </dgm:t>
    </dgm:pt>
    <dgm:pt modelId="{10627A68-BE4B-4A4A-9EC9-4CFEF1E4DF39}" type="parTrans" cxnId="{A22BDB9A-90BB-4DA2-8850-00D4F1D3B898}">
      <dgm:prSet/>
      <dgm:spPr/>
      <dgm:t>
        <a:bodyPr/>
        <a:lstStyle/>
        <a:p>
          <a:endParaRPr lang="en-US"/>
        </a:p>
      </dgm:t>
    </dgm:pt>
    <dgm:pt modelId="{092BAEF3-D9F2-476B-9A0B-6F14CC814529}" type="sibTrans" cxnId="{A22BDB9A-90BB-4DA2-8850-00D4F1D3B898}">
      <dgm:prSet/>
      <dgm:spPr/>
      <dgm:t>
        <a:bodyPr/>
        <a:lstStyle/>
        <a:p>
          <a:endParaRPr lang="en-US"/>
        </a:p>
      </dgm:t>
    </dgm:pt>
    <dgm:pt modelId="{5248D9DA-6444-46F6-8D28-C8BB2253AAD1}">
      <dgm:prSet phldrT="[Text]" custT="1"/>
      <dgm:spPr/>
      <dgm:t>
        <a:bodyPr/>
        <a:lstStyle/>
        <a:p>
          <a:r>
            <a:rPr lang="en-US" sz="2000" dirty="0"/>
            <a:t>Is the standard realistic?</a:t>
          </a:r>
        </a:p>
      </dgm:t>
    </dgm:pt>
    <dgm:pt modelId="{A8533F77-F094-4EDB-BCC7-35E0D6A46B71}" type="parTrans" cxnId="{35AF286C-A401-4C08-B8A3-F38B03322BD8}">
      <dgm:prSet/>
      <dgm:spPr/>
      <dgm:t>
        <a:bodyPr/>
        <a:lstStyle/>
        <a:p>
          <a:endParaRPr lang="en-US"/>
        </a:p>
      </dgm:t>
    </dgm:pt>
    <dgm:pt modelId="{011B552E-515A-4C41-B810-0D2552861422}" type="sibTrans" cxnId="{35AF286C-A401-4C08-B8A3-F38B03322BD8}">
      <dgm:prSet/>
      <dgm:spPr/>
      <dgm:t>
        <a:bodyPr/>
        <a:lstStyle/>
        <a:p>
          <a:endParaRPr lang="en-US"/>
        </a:p>
      </dgm:t>
    </dgm:pt>
    <dgm:pt modelId="{50706FFE-8A00-485D-9FF7-8D310692C602}">
      <dgm:prSet phldrT="[Text]"/>
      <dgm:spPr/>
      <dgm:t>
        <a:bodyPr/>
        <a:lstStyle/>
        <a:p>
          <a:r>
            <a:rPr lang="en-US" dirty="0"/>
            <a:t>Criteria 3</a:t>
          </a:r>
        </a:p>
      </dgm:t>
    </dgm:pt>
    <dgm:pt modelId="{EF44BD91-19A4-424B-BA32-4A5492B6E40B}" type="parTrans" cxnId="{7599CECE-5293-4C57-A979-D096C99254C7}">
      <dgm:prSet/>
      <dgm:spPr/>
      <dgm:t>
        <a:bodyPr/>
        <a:lstStyle/>
        <a:p>
          <a:endParaRPr lang="en-US"/>
        </a:p>
      </dgm:t>
    </dgm:pt>
    <dgm:pt modelId="{CD03DFF4-D962-46D6-AFFA-2A87FD08403E}" type="sibTrans" cxnId="{7599CECE-5293-4C57-A979-D096C99254C7}">
      <dgm:prSet/>
      <dgm:spPr/>
      <dgm:t>
        <a:bodyPr/>
        <a:lstStyle/>
        <a:p>
          <a:endParaRPr lang="en-US"/>
        </a:p>
      </dgm:t>
    </dgm:pt>
    <dgm:pt modelId="{3A9B5D84-CB00-4BC9-ADB2-5CF832F36763}">
      <dgm:prSet phldrT="[Text]" custT="1"/>
      <dgm:spPr/>
      <dgm:t>
        <a:bodyPr/>
        <a:lstStyle/>
        <a:p>
          <a:r>
            <a:rPr lang="en-US" sz="2000" dirty="0"/>
            <a:t>Is the standard measured?</a:t>
          </a:r>
        </a:p>
      </dgm:t>
    </dgm:pt>
    <dgm:pt modelId="{BD57EC4A-052D-4824-8820-064BAC997A9B}" type="parTrans" cxnId="{11A0AF47-4BCA-470E-92BF-7B388FFB0DE8}">
      <dgm:prSet/>
      <dgm:spPr/>
      <dgm:t>
        <a:bodyPr/>
        <a:lstStyle/>
        <a:p>
          <a:endParaRPr lang="en-US"/>
        </a:p>
      </dgm:t>
    </dgm:pt>
    <dgm:pt modelId="{98E878CF-4A49-4E76-BD23-AE7C5290BAFD}" type="sibTrans" cxnId="{11A0AF47-4BCA-470E-92BF-7B388FFB0DE8}">
      <dgm:prSet/>
      <dgm:spPr/>
      <dgm:t>
        <a:bodyPr/>
        <a:lstStyle/>
        <a:p>
          <a:endParaRPr lang="en-US"/>
        </a:p>
      </dgm:t>
    </dgm:pt>
    <dgm:pt modelId="{8734DFB3-ADD8-4FD2-87D8-1981AA0ADD0B}" type="pres">
      <dgm:prSet presAssocID="{FBA29113-7A70-4E0E-B036-871C49B835F1}" presName="theList" presStyleCnt="0">
        <dgm:presLayoutVars>
          <dgm:dir/>
          <dgm:animLvl val="lvl"/>
          <dgm:resizeHandles val="exact"/>
        </dgm:presLayoutVars>
      </dgm:prSet>
      <dgm:spPr/>
    </dgm:pt>
    <dgm:pt modelId="{5C04AEFB-7132-4B28-A7D3-862245070A8D}" type="pres">
      <dgm:prSet presAssocID="{A6406C01-7E83-4650-8EF5-394419DCB348}" presName="compNode" presStyleCnt="0"/>
      <dgm:spPr/>
    </dgm:pt>
    <dgm:pt modelId="{358F74AC-FC7D-465B-BD12-B6CCC00F3D29}" type="pres">
      <dgm:prSet presAssocID="{A6406C01-7E83-4650-8EF5-394419DCB348}" presName="noGeometry" presStyleCnt="0"/>
      <dgm:spPr/>
    </dgm:pt>
    <dgm:pt modelId="{610B5FFC-C0C9-444C-9F7A-14D1B54F604D}" type="pres">
      <dgm:prSet presAssocID="{A6406C01-7E83-4650-8EF5-394419DCB348}" presName="childTextVisible" presStyleLbl="bgAccFollowNode1" presStyleIdx="0" presStyleCnt="3">
        <dgm:presLayoutVars>
          <dgm:bulletEnabled val="1"/>
        </dgm:presLayoutVars>
      </dgm:prSet>
      <dgm:spPr/>
    </dgm:pt>
    <dgm:pt modelId="{FB705FC1-639E-4064-8E9A-A79870DE5273}" type="pres">
      <dgm:prSet presAssocID="{A6406C01-7E83-4650-8EF5-394419DCB348}" presName="childTextHidden" presStyleLbl="bgAccFollowNode1" presStyleIdx="0" presStyleCnt="3"/>
      <dgm:spPr/>
    </dgm:pt>
    <dgm:pt modelId="{47DA5750-48DC-4E4F-815D-0B05DBC30DAB}" type="pres">
      <dgm:prSet presAssocID="{A6406C01-7E83-4650-8EF5-394419DCB348}" presName="parentText" presStyleLbl="node1" presStyleIdx="0" presStyleCnt="3" custLinFactNeighborX="-379" custLinFactNeighborY="-453">
        <dgm:presLayoutVars>
          <dgm:chMax val="1"/>
          <dgm:bulletEnabled val="1"/>
        </dgm:presLayoutVars>
      </dgm:prSet>
      <dgm:spPr/>
    </dgm:pt>
    <dgm:pt modelId="{6319C676-A7DE-4777-9BB4-3B6D30ED3F5C}" type="pres">
      <dgm:prSet presAssocID="{A6406C01-7E83-4650-8EF5-394419DCB348}" presName="aSpace" presStyleCnt="0"/>
      <dgm:spPr/>
    </dgm:pt>
    <dgm:pt modelId="{CA708D38-D093-4C16-A955-CF2CAC7F0A99}" type="pres">
      <dgm:prSet presAssocID="{5D952622-A79E-41E4-BBC2-6212DEFFA91C}" presName="compNode" presStyleCnt="0"/>
      <dgm:spPr/>
    </dgm:pt>
    <dgm:pt modelId="{6F3066E9-E96F-489D-8A4B-6D55FBE389F2}" type="pres">
      <dgm:prSet presAssocID="{5D952622-A79E-41E4-BBC2-6212DEFFA91C}" presName="noGeometry" presStyleCnt="0"/>
      <dgm:spPr/>
    </dgm:pt>
    <dgm:pt modelId="{00D2DC2C-7CA2-4A4B-B66D-3DDCAB7DC8E9}" type="pres">
      <dgm:prSet presAssocID="{5D952622-A79E-41E4-BBC2-6212DEFFA91C}" presName="childTextVisible" presStyleLbl="bgAccFollowNode1" presStyleIdx="1" presStyleCnt="3">
        <dgm:presLayoutVars>
          <dgm:bulletEnabled val="1"/>
        </dgm:presLayoutVars>
      </dgm:prSet>
      <dgm:spPr/>
    </dgm:pt>
    <dgm:pt modelId="{072FB640-0A28-40E8-9C0C-86BAF45C6EF0}" type="pres">
      <dgm:prSet presAssocID="{5D952622-A79E-41E4-BBC2-6212DEFFA91C}" presName="childTextHidden" presStyleLbl="bgAccFollowNode1" presStyleIdx="1" presStyleCnt="3"/>
      <dgm:spPr/>
    </dgm:pt>
    <dgm:pt modelId="{EE8733A1-7662-4D0A-B39E-2218596CC81C}" type="pres">
      <dgm:prSet presAssocID="{5D952622-A79E-41E4-BBC2-6212DEFFA91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E0D7C734-E391-436F-996C-E60442F50A17}" type="pres">
      <dgm:prSet presAssocID="{5D952622-A79E-41E4-BBC2-6212DEFFA91C}" presName="aSpace" presStyleCnt="0"/>
      <dgm:spPr/>
    </dgm:pt>
    <dgm:pt modelId="{E8F3A685-8F9F-4BAC-8C8B-A1DE5AA41F3A}" type="pres">
      <dgm:prSet presAssocID="{50706FFE-8A00-485D-9FF7-8D310692C602}" presName="compNode" presStyleCnt="0"/>
      <dgm:spPr/>
    </dgm:pt>
    <dgm:pt modelId="{84BFA617-6CAF-4DA9-A086-82BCA61093BE}" type="pres">
      <dgm:prSet presAssocID="{50706FFE-8A00-485D-9FF7-8D310692C602}" presName="noGeometry" presStyleCnt="0"/>
      <dgm:spPr/>
    </dgm:pt>
    <dgm:pt modelId="{4BF699B1-BE15-42D1-9784-AA33CF29870E}" type="pres">
      <dgm:prSet presAssocID="{50706FFE-8A00-485D-9FF7-8D310692C602}" presName="childTextVisible" presStyleLbl="bgAccFollowNode1" presStyleIdx="2" presStyleCnt="3">
        <dgm:presLayoutVars>
          <dgm:bulletEnabled val="1"/>
        </dgm:presLayoutVars>
      </dgm:prSet>
      <dgm:spPr/>
    </dgm:pt>
    <dgm:pt modelId="{F0925EF4-86E2-4748-BA70-94AAF55AB064}" type="pres">
      <dgm:prSet presAssocID="{50706FFE-8A00-485D-9FF7-8D310692C602}" presName="childTextHidden" presStyleLbl="bgAccFollowNode1" presStyleIdx="2" presStyleCnt="3"/>
      <dgm:spPr/>
    </dgm:pt>
    <dgm:pt modelId="{78E9A4E4-18A9-4B73-8007-A63A71C71937}" type="pres">
      <dgm:prSet presAssocID="{50706FFE-8A00-485D-9FF7-8D310692C602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99E34304-5770-4691-A3EE-6A7C8B9ACD53}" type="presOf" srcId="{E4E9F0D0-FF23-4B59-9B97-973BCBE5DC65}" destId="{610B5FFC-C0C9-444C-9F7A-14D1B54F604D}" srcOrd="0" destOrd="0" presId="urn:microsoft.com/office/officeart/2005/8/layout/hProcess6"/>
    <dgm:cxn modelId="{81ACEA16-295B-4802-A889-1DC375F525AB}" type="presOf" srcId="{A6406C01-7E83-4650-8EF5-394419DCB348}" destId="{47DA5750-48DC-4E4F-815D-0B05DBC30DAB}" srcOrd="0" destOrd="0" presId="urn:microsoft.com/office/officeart/2005/8/layout/hProcess6"/>
    <dgm:cxn modelId="{130B0544-2388-4104-A721-8D29E7C77420}" type="presOf" srcId="{5D952622-A79E-41E4-BBC2-6212DEFFA91C}" destId="{EE8733A1-7662-4D0A-B39E-2218596CC81C}" srcOrd="0" destOrd="0" presId="urn:microsoft.com/office/officeart/2005/8/layout/hProcess6"/>
    <dgm:cxn modelId="{31498E67-CEA0-4571-B7AB-26A2113144F6}" type="presOf" srcId="{FBA29113-7A70-4E0E-B036-871C49B835F1}" destId="{8734DFB3-ADD8-4FD2-87D8-1981AA0ADD0B}" srcOrd="0" destOrd="0" presId="urn:microsoft.com/office/officeart/2005/8/layout/hProcess6"/>
    <dgm:cxn modelId="{11A0AF47-4BCA-470E-92BF-7B388FFB0DE8}" srcId="{50706FFE-8A00-485D-9FF7-8D310692C602}" destId="{3A9B5D84-CB00-4BC9-ADB2-5CF832F36763}" srcOrd="0" destOrd="0" parTransId="{BD57EC4A-052D-4824-8820-064BAC997A9B}" sibTransId="{98E878CF-4A49-4E76-BD23-AE7C5290BAFD}"/>
    <dgm:cxn modelId="{019AA969-1A2B-48C0-B7C9-005E817BC2CB}" type="presOf" srcId="{E4E9F0D0-FF23-4B59-9B97-973BCBE5DC65}" destId="{FB705FC1-639E-4064-8E9A-A79870DE5273}" srcOrd="1" destOrd="0" presId="urn:microsoft.com/office/officeart/2005/8/layout/hProcess6"/>
    <dgm:cxn modelId="{35AF286C-A401-4C08-B8A3-F38B03322BD8}" srcId="{5D952622-A79E-41E4-BBC2-6212DEFFA91C}" destId="{5248D9DA-6444-46F6-8D28-C8BB2253AAD1}" srcOrd="0" destOrd="0" parTransId="{A8533F77-F094-4EDB-BCC7-35E0D6A46B71}" sibTransId="{011B552E-515A-4C41-B810-0D2552861422}"/>
    <dgm:cxn modelId="{F36BB86E-E9BB-4DBF-9DFE-F8050046ED1F}" type="presOf" srcId="{3A9B5D84-CB00-4BC9-ADB2-5CF832F36763}" destId="{4BF699B1-BE15-42D1-9784-AA33CF29870E}" srcOrd="0" destOrd="0" presId="urn:microsoft.com/office/officeart/2005/8/layout/hProcess6"/>
    <dgm:cxn modelId="{BA539253-48E3-447C-8770-C31D10399C4A}" type="presOf" srcId="{50706FFE-8A00-485D-9FF7-8D310692C602}" destId="{78E9A4E4-18A9-4B73-8007-A63A71C71937}" srcOrd="0" destOrd="0" presId="urn:microsoft.com/office/officeart/2005/8/layout/hProcess6"/>
    <dgm:cxn modelId="{D2E26D7D-A939-4166-987B-3E9E5A080266}" type="presOf" srcId="{3A9B5D84-CB00-4BC9-ADB2-5CF832F36763}" destId="{F0925EF4-86E2-4748-BA70-94AAF55AB064}" srcOrd="1" destOrd="0" presId="urn:microsoft.com/office/officeart/2005/8/layout/hProcess6"/>
    <dgm:cxn modelId="{4D956F8D-5727-488A-93AF-F33602655A44}" srcId="{FBA29113-7A70-4E0E-B036-871C49B835F1}" destId="{A6406C01-7E83-4650-8EF5-394419DCB348}" srcOrd="0" destOrd="0" parTransId="{2586B3BB-DA8B-42DF-AC9A-77CE21607FD0}" sibTransId="{7C5B61F0-A4F6-4FCA-B552-36151F31051E}"/>
    <dgm:cxn modelId="{37A3A996-9723-4BDB-8959-9D9B7799BD9A}" srcId="{A6406C01-7E83-4650-8EF5-394419DCB348}" destId="{E4E9F0D0-FF23-4B59-9B97-973BCBE5DC65}" srcOrd="0" destOrd="0" parTransId="{E9237435-F938-45D4-8BF4-6D5D4DFF850F}" sibTransId="{D32B195A-7CAD-474B-B79C-BE4BB171E742}"/>
    <dgm:cxn modelId="{E23D729A-C2FC-40CD-8A08-F5EBB66CF80B}" type="presOf" srcId="{5248D9DA-6444-46F6-8D28-C8BB2253AAD1}" destId="{072FB640-0A28-40E8-9C0C-86BAF45C6EF0}" srcOrd="1" destOrd="0" presId="urn:microsoft.com/office/officeart/2005/8/layout/hProcess6"/>
    <dgm:cxn modelId="{A22BDB9A-90BB-4DA2-8850-00D4F1D3B898}" srcId="{FBA29113-7A70-4E0E-B036-871C49B835F1}" destId="{5D952622-A79E-41E4-BBC2-6212DEFFA91C}" srcOrd="1" destOrd="0" parTransId="{10627A68-BE4B-4A4A-9EC9-4CFEF1E4DF39}" sibTransId="{092BAEF3-D9F2-476B-9A0B-6F14CC814529}"/>
    <dgm:cxn modelId="{AE4FA1B2-1FFD-4999-BFB4-0E2A9E4BEBBB}" type="presOf" srcId="{5248D9DA-6444-46F6-8D28-C8BB2253AAD1}" destId="{00D2DC2C-7CA2-4A4B-B66D-3DDCAB7DC8E9}" srcOrd="0" destOrd="0" presId="urn:microsoft.com/office/officeart/2005/8/layout/hProcess6"/>
    <dgm:cxn modelId="{7599CECE-5293-4C57-A979-D096C99254C7}" srcId="{FBA29113-7A70-4E0E-B036-871C49B835F1}" destId="{50706FFE-8A00-485D-9FF7-8D310692C602}" srcOrd="2" destOrd="0" parTransId="{EF44BD91-19A4-424B-BA32-4A5492B6E40B}" sibTransId="{CD03DFF4-D962-46D6-AFFA-2A87FD08403E}"/>
    <dgm:cxn modelId="{FF0D50D3-9477-4407-8F44-B60B9728DED7}" type="presParOf" srcId="{8734DFB3-ADD8-4FD2-87D8-1981AA0ADD0B}" destId="{5C04AEFB-7132-4B28-A7D3-862245070A8D}" srcOrd="0" destOrd="0" presId="urn:microsoft.com/office/officeart/2005/8/layout/hProcess6"/>
    <dgm:cxn modelId="{126CE751-65CF-4E60-902C-2D0B01478834}" type="presParOf" srcId="{5C04AEFB-7132-4B28-A7D3-862245070A8D}" destId="{358F74AC-FC7D-465B-BD12-B6CCC00F3D29}" srcOrd="0" destOrd="0" presId="urn:microsoft.com/office/officeart/2005/8/layout/hProcess6"/>
    <dgm:cxn modelId="{C6915109-771C-43AE-A4C7-A411D8E5978F}" type="presParOf" srcId="{5C04AEFB-7132-4B28-A7D3-862245070A8D}" destId="{610B5FFC-C0C9-444C-9F7A-14D1B54F604D}" srcOrd="1" destOrd="0" presId="urn:microsoft.com/office/officeart/2005/8/layout/hProcess6"/>
    <dgm:cxn modelId="{954FE73F-9595-47D0-9AB9-6EB7EDC39F8E}" type="presParOf" srcId="{5C04AEFB-7132-4B28-A7D3-862245070A8D}" destId="{FB705FC1-639E-4064-8E9A-A79870DE5273}" srcOrd="2" destOrd="0" presId="urn:microsoft.com/office/officeart/2005/8/layout/hProcess6"/>
    <dgm:cxn modelId="{362B7B1C-776A-481A-B10E-B2136C044DB5}" type="presParOf" srcId="{5C04AEFB-7132-4B28-A7D3-862245070A8D}" destId="{47DA5750-48DC-4E4F-815D-0B05DBC30DAB}" srcOrd="3" destOrd="0" presId="urn:microsoft.com/office/officeart/2005/8/layout/hProcess6"/>
    <dgm:cxn modelId="{AB361918-49A4-4458-A6B4-A38162139DB4}" type="presParOf" srcId="{8734DFB3-ADD8-4FD2-87D8-1981AA0ADD0B}" destId="{6319C676-A7DE-4777-9BB4-3B6D30ED3F5C}" srcOrd="1" destOrd="0" presId="urn:microsoft.com/office/officeart/2005/8/layout/hProcess6"/>
    <dgm:cxn modelId="{3E32ED31-FAFA-41FB-A502-0C9269827B55}" type="presParOf" srcId="{8734DFB3-ADD8-4FD2-87D8-1981AA0ADD0B}" destId="{CA708D38-D093-4C16-A955-CF2CAC7F0A99}" srcOrd="2" destOrd="0" presId="urn:microsoft.com/office/officeart/2005/8/layout/hProcess6"/>
    <dgm:cxn modelId="{38B5F8BF-C6A8-4D51-8681-B847070CD1C0}" type="presParOf" srcId="{CA708D38-D093-4C16-A955-CF2CAC7F0A99}" destId="{6F3066E9-E96F-489D-8A4B-6D55FBE389F2}" srcOrd="0" destOrd="0" presId="urn:microsoft.com/office/officeart/2005/8/layout/hProcess6"/>
    <dgm:cxn modelId="{B873A9F4-217E-473A-8D65-14527890AC34}" type="presParOf" srcId="{CA708D38-D093-4C16-A955-CF2CAC7F0A99}" destId="{00D2DC2C-7CA2-4A4B-B66D-3DDCAB7DC8E9}" srcOrd="1" destOrd="0" presId="urn:microsoft.com/office/officeart/2005/8/layout/hProcess6"/>
    <dgm:cxn modelId="{F573A08D-1388-4362-9D10-155655876363}" type="presParOf" srcId="{CA708D38-D093-4C16-A955-CF2CAC7F0A99}" destId="{072FB640-0A28-40E8-9C0C-86BAF45C6EF0}" srcOrd="2" destOrd="0" presId="urn:microsoft.com/office/officeart/2005/8/layout/hProcess6"/>
    <dgm:cxn modelId="{7ADF5CCF-F26A-45B5-9692-98B07AFD46A1}" type="presParOf" srcId="{CA708D38-D093-4C16-A955-CF2CAC7F0A99}" destId="{EE8733A1-7662-4D0A-B39E-2218596CC81C}" srcOrd="3" destOrd="0" presId="urn:microsoft.com/office/officeart/2005/8/layout/hProcess6"/>
    <dgm:cxn modelId="{985C18C8-95A3-4479-821C-610A2BAFFFF3}" type="presParOf" srcId="{8734DFB3-ADD8-4FD2-87D8-1981AA0ADD0B}" destId="{E0D7C734-E391-436F-996C-E60442F50A17}" srcOrd="3" destOrd="0" presId="urn:microsoft.com/office/officeart/2005/8/layout/hProcess6"/>
    <dgm:cxn modelId="{951CD7FA-A9B4-463F-BD0D-452C521FF523}" type="presParOf" srcId="{8734DFB3-ADD8-4FD2-87D8-1981AA0ADD0B}" destId="{E8F3A685-8F9F-4BAC-8C8B-A1DE5AA41F3A}" srcOrd="4" destOrd="0" presId="urn:microsoft.com/office/officeart/2005/8/layout/hProcess6"/>
    <dgm:cxn modelId="{E08D8862-B273-4AA6-9A90-754366CE4945}" type="presParOf" srcId="{E8F3A685-8F9F-4BAC-8C8B-A1DE5AA41F3A}" destId="{84BFA617-6CAF-4DA9-A086-82BCA61093BE}" srcOrd="0" destOrd="0" presId="urn:microsoft.com/office/officeart/2005/8/layout/hProcess6"/>
    <dgm:cxn modelId="{69392B4C-2A7B-41A4-A48C-35E312A6434A}" type="presParOf" srcId="{E8F3A685-8F9F-4BAC-8C8B-A1DE5AA41F3A}" destId="{4BF699B1-BE15-42D1-9784-AA33CF29870E}" srcOrd="1" destOrd="0" presId="urn:microsoft.com/office/officeart/2005/8/layout/hProcess6"/>
    <dgm:cxn modelId="{29F5DEAB-A9C8-47F8-A089-1585C323795A}" type="presParOf" srcId="{E8F3A685-8F9F-4BAC-8C8B-A1DE5AA41F3A}" destId="{F0925EF4-86E2-4748-BA70-94AAF55AB064}" srcOrd="2" destOrd="0" presId="urn:microsoft.com/office/officeart/2005/8/layout/hProcess6"/>
    <dgm:cxn modelId="{E9A57A1B-DDAF-4905-B46C-246DB5E9FB2A}" type="presParOf" srcId="{E8F3A685-8F9F-4BAC-8C8B-A1DE5AA41F3A}" destId="{78E9A4E4-18A9-4B73-8007-A63A71C71937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B5FFC-C0C9-444C-9F7A-14D1B54F604D}">
      <dsp:nvSpPr>
        <dsp:cNvPr id="0" name=""/>
        <dsp:cNvSpPr/>
      </dsp:nvSpPr>
      <dsp:spPr>
        <a:xfrm>
          <a:off x="623515" y="823134"/>
          <a:ext cx="2475309" cy="21637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254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Was the standard met?</a:t>
          </a:r>
        </a:p>
      </dsp:txBody>
      <dsp:txXfrm>
        <a:off x="1242342" y="1147694"/>
        <a:ext cx="1206713" cy="1514611"/>
      </dsp:txXfrm>
    </dsp:sp>
    <dsp:sp modelId="{47DA5750-48DC-4E4F-815D-0B05DBC30DAB}">
      <dsp:nvSpPr>
        <dsp:cNvPr id="0" name=""/>
        <dsp:cNvSpPr/>
      </dsp:nvSpPr>
      <dsp:spPr>
        <a:xfrm>
          <a:off x="0" y="1280566"/>
          <a:ext cx="1237654" cy="12376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Criteria 1</a:t>
          </a:r>
        </a:p>
      </dsp:txBody>
      <dsp:txXfrm>
        <a:off x="181250" y="1461816"/>
        <a:ext cx="875154" cy="875154"/>
      </dsp:txXfrm>
    </dsp:sp>
    <dsp:sp modelId="{00D2DC2C-7CA2-4A4B-B66D-3DDCAB7DC8E9}">
      <dsp:nvSpPr>
        <dsp:cNvPr id="0" name=""/>
        <dsp:cNvSpPr/>
      </dsp:nvSpPr>
      <dsp:spPr>
        <a:xfrm>
          <a:off x="3872358" y="823134"/>
          <a:ext cx="2475309" cy="21637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254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Is the standard realistic?</a:t>
          </a:r>
        </a:p>
      </dsp:txBody>
      <dsp:txXfrm>
        <a:off x="4491186" y="1147694"/>
        <a:ext cx="1206713" cy="1514611"/>
      </dsp:txXfrm>
    </dsp:sp>
    <dsp:sp modelId="{EE8733A1-7662-4D0A-B39E-2218596CC81C}">
      <dsp:nvSpPr>
        <dsp:cNvPr id="0" name=""/>
        <dsp:cNvSpPr/>
      </dsp:nvSpPr>
      <dsp:spPr>
        <a:xfrm>
          <a:off x="3253531" y="1286172"/>
          <a:ext cx="1237654" cy="12376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Criteria 2</a:t>
          </a:r>
        </a:p>
      </dsp:txBody>
      <dsp:txXfrm>
        <a:off x="3434781" y="1467422"/>
        <a:ext cx="875154" cy="875154"/>
      </dsp:txXfrm>
    </dsp:sp>
    <dsp:sp modelId="{4BF699B1-BE15-42D1-9784-AA33CF29870E}">
      <dsp:nvSpPr>
        <dsp:cNvPr id="0" name=""/>
        <dsp:cNvSpPr/>
      </dsp:nvSpPr>
      <dsp:spPr>
        <a:xfrm>
          <a:off x="7121202" y="823134"/>
          <a:ext cx="2475309" cy="21637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254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Is the standard measured?</a:t>
          </a:r>
        </a:p>
      </dsp:txBody>
      <dsp:txXfrm>
        <a:off x="7740029" y="1147694"/>
        <a:ext cx="1206713" cy="1514611"/>
      </dsp:txXfrm>
    </dsp:sp>
    <dsp:sp modelId="{78E9A4E4-18A9-4B73-8007-A63A71C71937}">
      <dsp:nvSpPr>
        <dsp:cNvPr id="0" name=""/>
        <dsp:cNvSpPr/>
      </dsp:nvSpPr>
      <dsp:spPr>
        <a:xfrm>
          <a:off x="6502375" y="1286172"/>
          <a:ext cx="1237654" cy="12376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Criteria 3</a:t>
          </a:r>
        </a:p>
      </dsp:txBody>
      <dsp:txXfrm>
        <a:off x="6683625" y="1467422"/>
        <a:ext cx="875154" cy="875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en-US" smtClean="0"/>
              <a:t>6/25/2017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en-US" smtClean="0"/>
              <a:t>6/25/2017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“Network for Victim Recovery of DC empowers victims of all crimes to achieve survivor defined justice through a collaborative continuum of advocacy, case management and legal services.”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This analysis focuses on advocacy/case management for survivors of sexual assault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Sexual Assault Crisis Response Project (SACRP)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303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225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928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More than half of SACRP clients are in their 20s and a little less than a third are in their 30s.  The average age of a client is ??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Almost 90% of the clients identify as women/female/feminine-of-center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About 13% identify as transgender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864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684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order to assess the three criteria,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 used input from the focus group where applicable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And conducted data analysis using NVRDC administrative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99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According to the focus group, this is the single most important task for case managers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Would be detrimental to their program if calls were not answered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However, it is not currently tracked by ETO, so I cannot report on whether the standard has been met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Lindsey gets an email each time a new call comes through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Given the importance of the measure a 100% answer rate seems realistic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Furthermore, given that this is the most crucial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911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Discharge Times from Hospital – 95.9% (730 of 761)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235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Currently no data point to measure if survivor required ride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463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Currently no data point to measure if survivor requested ride home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528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Issues with Process Measure: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Tracking if clients received service, not if offered it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Very few clients provided service – why?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I looked to see if the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High percentage of missing data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3185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Database: Needs Assessment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Based on the number currently being reported, the 95% standard is set too high for CNN #s.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are there such low numbers recorded for CCN #s?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could be that clients are collecting the detective names and following up with them later regarding CNNs and just not recording the numbers into ETO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v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20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 this measure I only looked at clients in the Needs Assessment that received the SANE exam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85.7% received a Medical Exam + Evidence Collection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6975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601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Take </a:t>
            </a:r>
            <a:r>
              <a:rPr lang="en-US" sz="1200" dirty="0" err="1"/>
              <a:t>Aways</a:t>
            </a:r>
            <a:r>
              <a:rPr lang="en-US" sz="1200" dirty="0"/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Potential reasons for clients in Contact data but not Needs Assessment Data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Could be that NVRDC has two sides (advocacy and legal)—some of the later contacts may be the legal team</a:t>
            </a: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they get a needs assessment if they contact the legal team? </a:t>
            </a: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 someone ever receive services from NVRDC and not get a needs assessment?</a:t>
            </a: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there a separate file for those who only get legal services?</a:t>
            </a:r>
            <a:endParaRPr lang="en-US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Likely case managers were not recording follow-ups on time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Recommendations: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Add variable to signify outcome of the contact (voicemail, response, nonresponse, etc.)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Add a drop down for what kind of contact is being made (referral, follow-up, etc.)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107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669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907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521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en-US" smtClean="0"/>
              <a:t>6/25/2017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en-US" smtClean="0"/>
              <a:t>6/25/2017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en-US" smtClean="0"/>
              <a:t>6/25/2017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en-US" smtClean="0"/>
              <a:t>6/25/2017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en-US" smtClean="0"/>
              <a:t>6/25/2017</a:t>
            </a:fld>
            <a:endParaRPr lang="en-US" dirty="0"/>
          </a:p>
        </p:txBody>
      </p: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en-US" smtClean="0"/>
              <a:t>6/25/2017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en-US" smtClean="0"/>
              <a:t>6/25/2017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en-US" smtClean="0"/>
              <a:t>6/25/2017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en-US" smtClean="0"/>
              <a:t>6/25/2017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758632"/>
            <a:ext cx="9604310" cy="3383280"/>
          </a:xfrm>
        </p:spPr>
        <p:txBody>
          <a:bodyPr>
            <a:normAutofit/>
          </a:bodyPr>
          <a:lstStyle/>
          <a:p>
            <a:r>
              <a:rPr lang="en-US" sz="5500" dirty="0"/>
              <a:t>Analysis and Development of NVRDC Process Measures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1004196"/>
          </a:xfrm>
        </p:spPr>
        <p:txBody>
          <a:bodyPr>
            <a:normAutofit lnSpcReduction="10000"/>
          </a:bodyPr>
          <a:lstStyle/>
          <a:p>
            <a:r>
              <a:rPr lang="en-US" sz="2400" dirty="0" err="1"/>
              <a:t>Catie</a:t>
            </a:r>
            <a:r>
              <a:rPr lang="en-US" sz="2400" dirty="0"/>
              <a:t> Oidtman</a:t>
            </a:r>
          </a:p>
          <a:p>
            <a:r>
              <a:rPr lang="en-US" sz="2400" dirty="0"/>
              <a:t>University of Maryland</a:t>
            </a:r>
          </a:p>
          <a:p>
            <a:r>
              <a:rPr lang="en-US" sz="2400" dirty="0"/>
              <a:t>School of Public Policy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04819" y="4361377"/>
            <a:ext cx="8219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Clients: </a:t>
            </a:r>
            <a:r>
              <a:rPr lang="en-US" sz="2400" dirty="0"/>
              <a:t>Network for Victim Recovery of D.C. (NVRDC) &amp; Institute for Governmental Service and Research (IGSR)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09463"/>
            <a:ext cx="9601200" cy="1142385"/>
          </a:xfrm>
        </p:spPr>
        <p:txBody>
          <a:bodyPr>
            <a:normAutofit/>
          </a:bodyPr>
          <a:lstStyle/>
          <a:p>
            <a:r>
              <a:rPr lang="en-US" sz="5000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23508"/>
          </a:xfrm>
        </p:spPr>
        <p:txBody>
          <a:bodyPr>
            <a:normAutofit/>
          </a:bodyPr>
          <a:lstStyle/>
          <a:p>
            <a:r>
              <a:rPr lang="en-US" sz="3200" dirty="0"/>
              <a:t>NVRDC empowers victims of all crimes by providing advocacy, case management, and legal services</a:t>
            </a:r>
          </a:p>
          <a:p>
            <a:r>
              <a:rPr lang="en-US" sz="3200" dirty="0"/>
              <a:t>NVRDC was founded in 2012</a:t>
            </a:r>
          </a:p>
          <a:p>
            <a:r>
              <a:rPr lang="en-US" sz="3200" dirty="0"/>
              <a:t>Collected data has not previously been analyzed</a:t>
            </a:r>
          </a:p>
          <a:p>
            <a:pPr lvl="1"/>
            <a:r>
              <a:rPr lang="en-US" sz="3000" dirty="0"/>
              <a:t>Case managers and advocacy services</a:t>
            </a:r>
          </a:p>
          <a:p>
            <a:pPr lvl="1"/>
            <a:r>
              <a:rPr lang="en-US" sz="3000" dirty="0"/>
              <a:t>Focus on SACRP data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70193"/>
            <a:ext cx="9601200" cy="1142385"/>
          </a:xfrm>
        </p:spPr>
        <p:txBody>
          <a:bodyPr>
            <a:normAutofit/>
          </a:bodyPr>
          <a:lstStyle/>
          <a:p>
            <a:r>
              <a:rPr lang="en-US" sz="5000" dirty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94164"/>
            <a:ext cx="9601200" cy="4313949"/>
          </a:xfrm>
        </p:spPr>
        <p:txBody>
          <a:bodyPr>
            <a:normAutofit fontScale="92500" lnSpcReduction="20000"/>
          </a:bodyPr>
          <a:lstStyle/>
          <a:p>
            <a:r>
              <a:rPr lang="en-US" sz="3500" dirty="0"/>
              <a:t>To determine the current process measures in place for NVRDC Case Management Services</a:t>
            </a:r>
          </a:p>
          <a:p>
            <a:r>
              <a:rPr lang="en-US" sz="3500" dirty="0"/>
              <a:t>To assess key actions Case Managers must perform regularly to provide optimal service to clients</a:t>
            </a:r>
          </a:p>
          <a:p>
            <a:r>
              <a:rPr lang="en-US" sz="3500" dirty="0"/>
              <a:t>To analyze data collected on the current process measures said to be in place</a:t>
            </a:r>
          </a:p>
          <a:p>
            <a:r>
              <a:rPr lang="en-US" sz="3500" dirty="0"/>
              <a:t>To develop additional process measures where relevant and make recommendations on how to better capture data for current process measures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78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Analysis of NVRDC Materials and Manual</a:t>
            </a:r>
          </a:p>
          <a:p>
            <a:r>
              <a:rPr lang="en-US" sz="3200" dirty="0"/>
              <a:t>Focus Group</a:t>
            </a:r>
          </a:p>
          <a:p>
            <a:r>
              <a:rPr lang="en-US" sz="3200" dirty="0"/>
              <a:t>Analysis of NVRDC Administrative Data</a:t>
            </a:r>
          </a:p>
          <a:p>
            <a:pPr lvl="1"/>
            <a:r>
              <a:rPr lang="en-US" sz="2800" dirty="0"/>
              <a:t>Efforts to Outcome (ETO) Data and Hospital Time Logs</a:t>
            </a:r>
            <a:endParaRPr lang="en-US" sz="3000" dirty="0"/>
          </a:p>
          <a:p>
            <a:r>
              <a:rPr lang="en-US" sz="3200" dirty="0"/>
              <a:t>Development of Additional Performance Measures</a:t>
            </a:r>
          </a:p>
        </p:txBody>
      </p:sp>
    </p:spTree>
    <p:extLst>
      <p:ext uri="{BB962C8B-B14F-4D97-AF65-F5344CB8AC3E}">
        <p14:creationId xmlns:p14="http://schemas.microsoft.com/office/powerpoint/2010/main" val="286996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29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B2303-AC6C-4C00-9AE2-DC2B5C6A5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Client Demographics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AA20D6-3C47-45C8-B278-7EC9FCCB81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2014530"/>
              </p:ext>
            </p:extLst>
          </p:nvPr>
        </p:nvGraphicFramePr>
        <p:xfrm>
          <a:off x="222056" y="1981200"/>
          <a:ext cx="4675314" cy="3708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63903">
                  <a:extLst>
                    <a:ext uri="{9D8B030D-6E8A-4147-A177-3AD203B41FA5}">
                      <a16:colId xmlns:a16="http://schemas.microsoft.com/office/drawing/2014/main" val="802573918"/>
                    </a:ext>
                  </a:extLst>
                </a:gridCol>
                <a:gridCol w="847082">
                  <a:extLst>
                    <a:ext uri="{9D8B030D-6E8A-4147-A177-3AD203B41FA5}">
                      <a16:colId xmlns:a16="http://schemas.microsoft.com/office/drawing/2014/main" val="937673513"/>
                    </a:ext>
                  </a:extLst>
                </a:gridCol>
                <a:gridCol w="858302">
                  <a:extLst>
                    <a:ext uri="{9D8B030D-6E8A-4147-A177-3AD203B41FA5}">
                      <a16:colId xmlns:a16="http://schemas.microsoft.com/office/drawing/2014/main" val="1142992813"/>
                    </a:ext>
                  </a:extLst>
                </a:gridCol>
                <a:gridCol w="1006027">
                  <a:extLst>
                    <a:ext uri="{9D8B030D-6E8A-4147-A177-3AD203B41FA5}">
                      <a16:colId xmlns:a16="http://schemas.microsoft.com/office/drawing/2014/main" val="3638530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Freq.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Percent</a:t>
                      </a:r>
                      <a:endParaRPr lang="en-US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673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939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to 19 years old</a:t>
                      </a:r>
                      <a:endParaRPr lang="en-US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795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to 29 years old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52.3%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5805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to 39 years old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26.1%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884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 to 49 years old</a:t>
                      </a:r>
                      <a:endParaRPr lang="en-US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9.3%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6436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to 59 years old</a:t>
                      </a:r>
                      <a:endParaRPr lang="en-US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5.8%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7204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to 69 years old</a:t>
                      </a:r>
                      <a:endParaRPr lang="en-US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369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to 79 years old</a:t>
                      </a:r>
                      <a:endParaRPr lang="en-US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657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 to 89 years old</a:t>
                      </a:r>
                      <a:endParaRPr lang="en-US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4047253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C79845-B5DD-4CFF-8361-F15FA89570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832315"/>
              </p:ext>
            </p:extLst>
          </p:nvPr>
        </p:nvGraphicFramePr>
        <p:xfrm>
          <a:off x="5329329" y="2058543"/>
          <a:ext cx="6563483" cy="353244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99796">
                  <a:extLst>
                    <a:ext uri="{9D8B030D-6E8A-4147-A177-3AD203B41FA5}">
                      <a16:colId xmlns:a16="http://schemas.microsoft.com/office/drawing/2014/main" val="1373863684"/>
                    </a:ext>
                  </a:extLst>
                </a:gridCol>
                <a:gridCol w="712446">
                  <a:extLst>
                    <a:ext uri="{9D8B030D-6E8A-4147-A177-3AD203B41FA5}">
                      <a16:colId xmlns:a16="http://schemas.microsoft.com/office/drawing/2014/main" val="583506121"/>
                    </a:ext>
                  </a:extLst>
                </a:gridCol>
                <a:gridCol w="785375">
                  <a:extLst>
                    <a:ext uri="{9D8B030D-6E8A-4147-A177-3AD203B41FA5}">
                      <a16:colId xmlns:a16="http://schemas.microsoft.com/office/drawing/2014/main" val="1223579441"/>
                    </a:ext>
                  </a:extLst>
                </a:gridCol>
                <a:gridCol w="1065866">
                  <a:extLst>
                    <a:ext uri="{9D8B030D-6E8A-4147-A177-3AD203B41FA5}">
                      <a16:colId xmlns:a16="http://schemas.microsoft.com/office/drawing/2014/main" val="3424855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Freq.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Percent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35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Gender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8049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Woman/Female/Feminine-of-Center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84.8%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401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Man/Male/Masculine-of-Center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9.1%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631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Transgender Female/Trans Woman/MTF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315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Transgender Male/Trans Man/FTM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8642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Gender Queer/Non-Binary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&lt;0.1%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16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797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5430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72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4F88D-655C-45DB-AA22-D682F986C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-6639"/>
            <a:ext cx="9601200" cy="1142385"/>
          </a:xfrm>
        </p:spPr>
        <p:txBody>
          <a:bodyPr>
            <a:normAutofit/>
          </a:bodyPr>
          <a:lstStyle/>
          <a:p>
            <a:r>
              <a:rPr lang="en-US" sz="5000" dirty="0"/>
              <a:t>Client Characteristics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3C84BEE-FD26-473F-BCB3-211604CF70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8099078"/>
              </p:ext>
            </p:extLst>
          </p:nvPr>
        </p:nvGraphicFramePr>
        <p:xfrm>
          <a:off x="6248866" y="1083712"/>
          <a:ext cx="5716871" cy="50370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09282">
                  <a:extLst>
                    <a:ext uri="{9D8B030D-6E8A-4147-A177-3AD203B41FA5}">
                      <a16:colId xmlns:a16="http://schemas.microsoft.com/office/drawing/2014/main" val="2813139321"/>
                    </a:ext>
                  </a:extLst>
                </a:gridCol>
                <a:gridCol w="706838">
                  <a:extLst>
                    <a:ext uri="{9D8B030D-6E8A-4147-A177-3AD203B41FA5}">
                      <a16:colId xmlns:a16="http://schemas.microsoft.com/office/drawing/2014/main" val="4170930545"/>
                    </a:ext>
                  </a:extLst>
                </a:gridCol>
                <a:gridCol w="802204">
                  <a:extLst>
                    <a:ext uri="{9D8B030D-6E8A-4147-A177-3AD203B41FA5}">
                      <a16:colId xmlns:a16="http://schemas.microsoft.com/office/drawing/2014/main" val="2524744852"/>
                    </a:ext>
                  </a:extLst>
                </a:gridCol>
                <a:gridCol w="998547">
                  <a:extLst>
                    <a:ext uri="{9D8B030D-6E8A-4147-A177-3AD203B41FA5}">
                      <a16:colId xmlns:a16="http://schemas.microsoft.com/office/drawing/2014/main" val="3551580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Freq.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Percent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065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Client Status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442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90.5%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890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Returning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254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Was Crime Reported?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5899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67.2%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030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31.9%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915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Applicable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323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SANE Exam Completion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247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 (Includes if ANY part of exam was performed)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82.3%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0002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 Exempt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139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Applicable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617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2.7%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338809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039C29A-47C0-4C11-8F75-E41438DF9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051629"/>
              </p:ext>
            </p:extLst>
          </p:nvPr>
        </p:nvGraphicFramePr>
        <p:xfrm>
          <a:off x="292957" y="1454552"/>
          <a:ext cx="5844182" cy="466623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91715">
                  <a:extLst>
                    <a:ext uri="{9D8B030D-6E8A-4147-A177-3AD203B41FA5}">
                      <a16:colId xmlns:a16="http://schemas.microsoft.com/office/drawing/2014/main" val="2979483835"/>
                    </a:ext>
                  </a:extLst>
                </a:gridCol>
                <a:gridCol w="772285">
                  <a:extLst>
                    <a:ext uri="{9D8B030D-6E8A-4147-A177-3AD203B41FA5}">
                      <a16:colId xmlns:a16="http://schemas.microsoft.com/office/drawing/2014/main" val="1352262122"/>
                    </a:ext>
                  </a:extLst>
                </a:gridCol>
                <a:gridCol w="747975">
                  <a:extLst>
                    <a:ext uri="{9D8B030D-6E8A-4147-A177-3AD203B41FA5}">
                      <a16:colId xmlns:a16="http://schemas.microsoft.com/office/drawing/2014/main" val="1629741499"/>
                    </a:ext>
                  </a:extLst>
                </a:gridCol>
                <a:gridCol w="1032207">
                  <a:extLst>
                    <a:ext uri="{9D8B030D-6E8A-4147-A177-3AD203B41FA5}">
                      <a16:colId xmlns:a16="http://schemas.microsoft.com/office/drawing/2014/main" val="3284445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Freq.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j-lt"/>
                        </a:rPr>
                        <a:t>Percent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64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Race/Ethnicity</a:t>
                      </a:r>
                      <a:endParaRPr lang="en-US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813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56.2%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38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Non-Latino/Caucasian</a:t>
                      </a:r>
                      <a:endParaRPr lang="en-US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50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  <a:endParaRPr lang="en-US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0102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870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American Indian/Alaska Native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712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African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464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Native Hawaiian/Other Pacific Islander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378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5.4%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838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0818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8582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73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Structure of Findings</a:t>
            </a:r>
          </a:p>
        </p:txBody>
      </p:sp>
      <p:graphicFrame>
        <p:nvGraphicFramePr>
          <p:cNvPr id="4" name="Content Placeholder 3" descr="Process Arrows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9377976"/>
              </p:ext>
            </p:extLst>
          </p:nvPr>
        </p:nvGraphicFramePr>
        <p:xfrm>
          <a:off x="1295400" y="1981200"/>
          <a:ext cx="96012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793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Criteria to assess each current process measure:</a:t>
            </a:r>
          </a:p>
        </p:txBody>
      </p:sp>
    </p:spTree>
    <p:extLst>
      <p:ext uri="{BB962C8B-B14F-4D97-AF65-F5344CB8AC3E}">
        <p14:creationId xmlns:p14="http://schemas.microsoft.com/office/powerpoint/2010/main" val="276151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30065E-F761-4A55-90E8-BFE7D297A3B5}"/>
              </a:ext>
            </a:extLst>
          </p:cNvPr>
          <p:cNvSpPr txBox="1">
            <a:spLocks/>
          </p:cNvSpPr>
          <p:nvPr/>
        </p:nvSpPr>
        <p:spPr>
          <a:xfrm>
            <a:off x="659677" y="1829117"/>
            <a:ext cx="11001103" cy="46143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793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/>
              <a:t>100% </a:t>
            </a:r>
            <a:r>
              <a:rPr lang="en-US" sz="3000" dirty="0"/>
              <a:t>answer rate for SACRP calls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r>
              <a:rPr lang="en-US" sz="3000" dirty="0"/>
              <a:t>Most important process measure</a:t>
            </a:r>
          </a:p>
          <a:p>
            <a:r>
              <a:rPr lang="en-US" sz="3000" dirty="0"/>
              <a:t>Not tracked by ETO:</a:t>
            </a:r>
          </a:p>
          <a:p>
            <a:pPr lvl="1"/>
            <a:r>
              <a:rPr lang="en-US" sz="2800" dirty="0"/>
              <a:t>Lindsey gets an email each time a call comes through</a:t>
            </a:r>
          </a:p>
          <a:p>
            <a:r>
              <a:rPr lang="en-US" sz="3000" dirty="0"/>
              <a:t>Recommend: Creating a data point to record each time a call is received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297B0A-6F93-4261-AB27-A03310CE4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Answer Rate for SACRP Calls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51C3096-3A50-453E-B72D-50CF7BA53D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973594"/>
              </p:ext>
            </p:extLst>
          </p:nvPr>
        </p:nvGraphicFramePr>
        <p:xfrm>
          <a:off x="3643377" y="2421777"/>
          <a:ext cx="5033702" cy="10109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37411">
                  <a:extLst>
                    <a:ext uri="{9D8B030D-6E8A-4147-A177-3AD203B41FA5}">
                      <a16:colId xmlns:a16="http://schemas.microsoft.com/office/drawing/2014/main" val="3293867470"/>
                    </a:ext>
                  </a:extLst>
                </a:gridCol>
                <a:gridCol w="1774131">
                  <a:extLst>
                    <a:ext uri="{9D8B030D-6E8A-4147-A177-3AD203B41FA5}">
                      <a16:colId xmlns:a16="http://schemas.microsoft.com/office/drawing/2014/main" val="2827086544"/>
                    </a:ext>
                  </a:extLst>
                </a:gridCol>
                <a:gridCol w="1822160">
                  <a:extLst>
                    <a:ext uri="{9D8B030D-6E8A-4147-A177-3AD203B41FA5}">
                      <a16:colId xmlns:a16="http://schemas.microsoft.com/office/drawing/2014/main" val="3632149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Standard Met?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Standard Realistic?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Standard Measured?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39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6375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590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5E5A9-AF08-4DFA-9242-FB02D5C80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90640"/>
            <a:ext cx="9601200" cy="1142385"/>
          </a:xfrm>
        </p:spPr>
        <p:txBody>
          <a:bodyPr>
            <a:normAutofit/>
          </a:bodyPr>
          <a:lstStyle/>
          <a:p>
            <a:r>
              <a:rPr lang="en-US" sz="5000" dirty="0"/>
              <a:t>Response Time to Calls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E658A39-35A7-4477-B22B-287594FACE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0819665"/>
              </p:ext>
            </p:extLst>
          </p:nvPr>
        </p:nvGraphicFramePr>
        <p:xfrm>
          <a:off x="6905894" y="1955419"/>
          <a:ext cx="5068388" cy="361257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71748">
                  <a:extLst>
                    <a:ext uri="{9D8B030D-6E8A-4147-A177-3AD203B41FA5}">
                      <a16:colId xmlns:a16="http://schemas.microsoft.com/office/drawing/2014/main" val="943363509"/>
                    </a:ext>
                  </a:extLst>
                </a:gridCol>
                <a:gridCol w="2020389">
                  <a:extLst>
                    <a:ext uri="{9D8B030D-6E8A-4147-A177-3AD203B41FA5}">
                      <a16:colId xmlns:a16="http://schemas.microsoft.com/office/drawing/2014/main" val="3288546708"/>
                    </a:ext>
                  </a:extLst>
                </a:gridCol>
                <a:gridCol w="1576251">
                  <a:extLst>
                    <a:ext uri="{9D8B030D-6E8A-4147-A177-3AD203B41FA5}">
                      <a16:colId xmlns:a16="http://schemas.microsoft.com/office/drawing/2014/main" val="2972314814"/>
                    </a:ext>
                  </a:extLst>
                </a:gridCol>
              </a:tblGrid>
              <a:tr h="63028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Met?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Realistic?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Measured?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58448"/>
                  </a:ext>
                </a:extLst>
              </a:tr>
              <a:tr h="1713092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- 81.7%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(573 of 701) 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N=761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 focus group discussion, recommended new performance standard: respond within 1 hour </a:t>
                      </a: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80% </a:t>
                      </a: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 the time.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1343287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06EC735-16A4-4261-96E1-2B0CB529DDC8}"/>
              </a:ext>
            </a:extLst>
          </p:cNvPr>
          <p:cNvSpPr txBox="1">
            <a:spLocks/>
          </p:cNvSpPr>
          <p:nvPr/>
        </p:nvSpPr>
        <p:spPr>
          <a:xfrm>
            <a:off x="566057" y="1637211"/>
            <a:ext cx="6348549" cy="4786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793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100%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of hospital calls offering advocacy services will be responded to by an NVRDC advocate within 1 hour of receiving call.</a:t>
            </a:r>
            <a:endParaRPr lang="en-US" sz="2800" dirty="0"/>
          </a:p>
          <a:p>
            <a:r>
              <a:rPr lang="en-US" sz="2800" dirty="0"/>
              <a:t>Rates of recording for data used to calculate standard: </a:t>
            </a:r>
          </a:p>
          <a:p>
            <a:pPr lvl="1"/>
            <a:r>
              <a:rPr lang="en-US" sz="2600" dirty="0"/>
              <a:t>Activation Times – 99.2% (747 of 761)</a:t>
            </a:r>
          </a:p>
          <a:p>
            <a:pPr lvl="1"/>
            <a:r>
              <a:rPr lang="en-US" sz="2600" dirty="0"/>
              <a:t>Arrival Time to Hospital – 92.9% (707 of 761)</a:t>
            </a:r>
          </a:p>
          <a:p>
            <a:pPr lvl="1"/>
            <a:endParaRPr lang="en-US" sz="26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29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399" y="1772196"/>
            <a:ext cx="5218612" cy="3810001"/>
          </a:xfrm>
        </p:spPr>
        <p:txBody>
          <a:bodyPr>
            <a:noAutofit/>
          </a:bodyPr>
          <a:lstStyle/>
          <a:p>
            <a:r>
              <a:rPr lang="en-US" sz="2800" dirty="0"/>
              <a:t>100% of survivors </a:t>
            </a:r>
            <a:r>
              <a:rPr lang="en-US" sz="2800" b="1" dirty="0"/>
              <a:t>requesting</a:t>
            </a:r>
            <a:r>
              <a:rPr lang="en-US" sz="2800" dirty="0"/>
              <a:t> transportation to the hospital will be provided a free Uber ride coordinated by on-call NVRDC Advocate</a:t>
            </a:r>
          </a:p>
          <a:p>
            <a:r>
              <a:rPr lang="en-US" sz="2800" dirty="0"/>
              <a:t>Recommend: check box of if survivor requested ride: Y/N</a:t>
            </a:r>
          </a:p>
        </p:txBody>
      </p:sp>
      <p:graphicFrame>
        <p:nvGraphicFramePr>
          <p:cNvPr id="5" name="Content Placeholder 4" descr="Sample table with 3 columns, 4 rows" title="Tab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26035000"/>
              </p:ext>
            </p:extLst>
          </p:nvPr>
        </p:nvGraphicFramePr>
        <p:xfrm>
          <a:off x="7003869" y="1981200"/>
          <a:ext cx="4735286" cy="337843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2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075">
                  <a:extLst>
                    <a:ext uri="{9D8B030D-6E8A-4147-A177-3AD203B41FA5}">
                      <a16:colId xmlns:a16="http://schemas.microsoft.com/office/drawing/2014/main" val="71870781"/>
                    </a:ext>
                  </a:extLst>
                </a:gridCol>
                <a:gridCol w="1166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5478">
                <a:tc>
                  <a:txBody>
                    <a:bodyPr/>
                    <a:lstStyle/>
                    <a:p>
                      <a:endParaRPr lang="en-US" sz="20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Freq.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Valid Percent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Percent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47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No: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1562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89.6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83.5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478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+mj-lt"/>
                        </a:rPr>
                        <a:t>Yes: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181</a:t>
                      </a:r>
                      <a:endParaRPr lang="en-US" sz="20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n-US" sz="20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478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+mj-lt"/>
                        </a:rPr>
                        <a:t>Total: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1743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98401668"/>
                  </a:ext>
                </a:extLst>
              </a:tr>
              <a:tr h="53547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Missing: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14106796"/>
                  </a:ext>
                </a:extLst>
              </a:tr>
              <a:tr h="53547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93592400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1352432" y="516011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/>
              <a:t>Uber Ride to Hospital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16" y="1611867"/>
            <a:ext cx="2861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Uber Ride to Hospital 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E74A062F-D897-4CB7-9DD1-10BB17B350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792633"/>
              </p:ext>
            </p:extLst>
          </p:nvPr>
        </p:nvGraphicFramePr>
        <p:xfrm>
          <a:off x="1326893" y="4929845"/>
          <a:ext cx="5033702" cy="1071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37411">
                  <a:extLst>
                    <a:ext uri="{9D8B030D-6E8A-4147-A177-3AD203B41FA5}">
                      <a16:colId xmlns:a16="http://schemas.microsoft.com/office/drawing/2014/main" val="3293867470"/>
                    </a:ext>
                  </a:extLst>
                </a:gridCol>
                <a:gridCol w="1774131">
                  <a:extLst>
                    <a:ext uri="{9D8B030D-6E8A-4147-A177-3AD203B41FA5}">
                      <a16:colId xmlns:a16="http://schemas.microsoft.com/office/drawing/2014/main" val="2827086544"/>
                    </a:ext>
                  </a:extLst>
                </a:gridCol>
                <a:gridCol w="1822160">
                  <a:extLst>
                    <a:ext uri="{9D8B030D-6E8A-4147-A177-3AD203B41FA5}">
                      <a16:colId xmlns:a16="http://schemas.microsoft.com/office/drawing/2014/main" val="3632149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Met?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Realistic?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Measured?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39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6375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09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399" y="1519644"/>
            <a:ext cx="5253447" cy="3810001"/>
          </a:xfrm>
        </p:spPr>
        <p:txBody>
          <a:bodyPr>
            <a:noAutofit/>
          </a:bodyPr>
          <a:lstStyle/>
          <a:p>
            <a:r>
              <a:rPr lang="en-US" sz="2800" b="1" dirty="0"/>
              <a:t>100% </a:t>
            </a:r>
            <a:r>
              <a:rPr lang="en-US" sz="2800" dirty="0"/>
              <a:t>of survivors </a:t>
            </a:r>
            <a:r>
              <a:rPr lang="en-US" sz="2800" b="1" dirty="0"/>
              <a:t>requesting</a:t>
            </a:r>
            <a:r>
              <a:rPr lang="en-US" sz="2800" dirty="0"/>
              <a:t> transportation home from the hospital will be provided a free Uber ride coordinated by NVRDC Advocate assigned to their case. </a:t>
            </a:r>
          </a:p>
          <a:p>
            <a:r>
              <a:rPr lang="en-US" sz="2800" dirty="0"/>
              <a:t>Recommend: check box of if survivor requested ride: Y/N</a:t>
            </a:r>
          </a:p>
        </p:txBody>
      </p:sp>
      <p:graphicFrame>
        <p:nvGraphicFramePr>
          <p:cNvPr id="5" name="Content Placeholder 4" descr="Sample table with 3 columns, 4 rows" title="Tab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851045"/>
              </p:ext>
            </p:extLst>
          </p:nvPr>
        </p:nvGraphicFramePr>
        <p:xfrm>
          <a:off x="7003869" y="1981200"/>
          <a:ext cx="4735286" cy="337843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71870781"/>
                    </a:ext>
                  </a:extLst>
                </a:gridCol>
                <a:gridCol w="119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5478">
                <a:tc>
                  <a:txBody>
                    <a:bodyPr/>
                    <a:lstStyle/>
                    <a:p>
                      <a:endParaRPr lang="en-US" sz="20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Freq.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Valid Percent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Percent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47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No: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894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51.9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47.8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478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+mj-lt"/>
                        </a:rPr>
                        <a:t>Yes: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830</a:t>
                      </a:r>
                      <a:endParaRPr lang="en-US" sz="20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44.4</a:t>
                      </a:r>
                      <a:endParaRPr lang="en-US" sz="20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478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+mj-lt"/>
                        </a:rPr>
                        <a:t>Total: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1724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92.1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98401668"/>
                  </a:ext>
                </a:extLst>
              </a:tr>
              <a:tr h="53547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Missing: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14106796"/>
                  </a:ext>
                </a:extLst>
              </a:tr>
              <a:tr h="53547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93592400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1352432" y="324419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/>
              <a:t>Uber Ride from Hospital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9669" y="1563188"/>
            <a:ext cx="34964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1"/>
                </a:solidFill>
              </a:rPr>
              <a:t>Uber Ride from Hospital 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E74A062F-D897-4CB7-9DD1-10BB17B350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112120"/>
              </p:ext>
            </p:extLst>
          </p:nvPr>
        </p:nvGraphicFramePr>
        <p:xfrm>
          <a:off x="1387852" y="5016934"/>
          <a:ext cx="5033702" cy="1071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37411">
                  <a:extLst>
                    <a:ext uri="{9D8B030D-6E8A-4147-A177-3AD203B41FA5}">
                      <a16:colId xmlns:a16="http://schemas.microsoft.com/office/drawing/2014/main" val="3293867470"/>
                    </a:ext>
                  </a:extLst>
                </a:gridCol>
                <a:gridCol w="1774131">
                  <a:extLst>
                    <a:ext uri="{9D8B030D-6E8A-4147-A177-3AD203B41FA5}">
                      <a16:colId xmlns:a16="http://schemas.microsoft.com/office/drawing/2014/main" val="2827086544"/>
                    </a:ext>
                  </a:extLst>
                </a:gridCol>
                <a:gridCol w="1822160">
                  <a:extLst>
                    <a:ext uri="{9D8B030D-6E8A-4147-A177-3AD203B41FA5}">
                      <a16:colId xmlns:a16="http://schemas.microsoft.com/office/drawing/2014/main" val="3632149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Met?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Realistic?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Measured?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39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6375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17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94845"/>
            <a:ext cx="9601200" cy="1142385"/>
          </a:xfrm>
        </p:spPr>
        <p:txBody>
          <a:bodyPr>
            <a:normAutofit/>
          </a:bodyPr>
          <a:lstStyle/>
          <a:p>
            <a:r>
              <a:rPr lang="en-US" sz="5000" dirty="0"/>
              <a:t>Clients with LEP or NEP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220" y="1506583"/>
            <a:ext cx="9601200" cy="1837561"/>
          </a:xfrm>
        </p:spPr>
        <p:txBody>
          <a:bodyPr>
            <a:normAutofit/>
          </a:bodyPr>
          <a:lstStyle/>
          <a:p>
            <a:pPr lvl="0" fontAlgn="base"/>
            <a:r>
              <a:rPr lang="en-US" sz="3000" b="1" dirty="0"/>
              <a:t>100% </a:t>
            </a:r>
            <a:r>
              <a:rPr lang="en-US" sz="3000" dirty="0"/>
              <a:t>of survivors that are Limited English Proficient (LEP) or Non-English Proficient (NEP) are </a:t>
            </a:r>
            <a:r>
              <a:rPr lang="en-US" sz="3000" b="1" dirty="0"/>
              <a:t>offered</a:t>
            </a:r>
            <a:r>
              <a:rPr lang="en-US" sz="3000" dirty="0"/>
              <a:t> </a:t>
            </a:r>
            <a:r>
              <a:rPr lang="en-US" sz="3000" dirty="0" err="1"/>
              <a:t>Ayuda</a:t>
            </a:r>
            <a:r>
              <a:rPr lang="en-US" sz="3000" dirty="0"/>
              <a:t> emergency interpreter services either in person or via phone.</a:t>
            </a:r>
          </a:p>
          <a:p>
            <a:pPr marL="0" lvl="0" indent="0" fontAlgn="base">
              <a:buNone/>
            </a:pPr>
            <a:endParaRPr lang="en-US" sz="3000" dirty="0"/>
          </a:p>
          <a:p>
            <a:pPr marL="0" indent="0" fontAlgn="base">
              <a:buNone/>
            </a:pPr>
            <a:endParaRPr lang="en-US" sz="2800" dirty="0"/>
          </a:p>
          <a:p>
            <a:pPr lvl="0" fontAlgn="base"/>
            <a:endParaRPr lang="en-US" sz="3000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62DBF6-9174-4FF7-86EB-840B5936F6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811322"/>
              </p:ext>
            </p:extLst>
          </p:nvPr>
        </p:nvGraphicFramePr>
        <p:xfrm>
          <a:off x="7445829" y="3687348"/>
          <a:ext cx="4232365" cy="249065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14703">
                  <a:extLst>
                    <a:ext uri="{9D8B030D-6E8A-4147-A177-3AD203B41FA5}">
                      <a16:colId xmlns:a16="http://schemas.microsoft.com/office/drawing/2014/main" val="2245896999"/>
                    </a:ext>
                  </a:extLst>
                </a:gridCol>
                <a:gridCol w="762726">
                  <a:extLst>
                    <a:ext uri="{9D8B030D-6E8A-4147-A177-3AD203B41FA5}">
                      <a16:colId xmlns:a16="http://schemas.microsoft.com/office/drawing/2014/main" val="404059923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91300865"/>
                    </a:ext>
                  </a:extLst>
                </a:gridCol>
                <a:gridCol w="1074776">
                  <a:extLst>
                    <a:ext uri="{9D8B030D-6E8A-4147-A177-3AD203B41FA5}">
                      <a16:colId xmlns:a16="http://schemas.microsoft.com/office/drawing/2014/main" val="1111668124"/>
                    </a:ext>
                  </a:extLst>
                </a:gridCol>
              </a:tblGrid>
              <a:tr h="509454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Freq.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Valid Percent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Percent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004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63.6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7144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+mj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36.4</a:t>
                      </a:r>
                      <a:endParaRPr lang="en-US" sz="20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5100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994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Missing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1690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13463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4AD6129-1C9D-4C86-BE97-07D67E054707}"/>
              </a:ext>
            </a:extLst>
          </p:cNvPr>
          <p:cNvSpPr txBox="1"/>
          <p:nvPr/>
        </p:nvSpPr>
        <p:spPr>
          <a:xfrm>
            <a:off x="7147784" y="3344144"/>
            <a:ext cx="4986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Client Received Assistance from </a:t>
            </a:r>
            <a:r>
              <a:rPr lang="en-US" sz="2000" b="1" dirty="0" err="1">
                <a:solidFill>
                  <a:schemeClr val="accent1"/>
                </a:solidFill>
              </a:rPr>
              <a:t>Ayuda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71DE9D4-C638-43B9-9059-DA87747D20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8976238"/>
              </p:ext>
            </p:extLst>
          </p:nvPr>
        </p:nvGraphicFramePr>
        <p:xfrm>
          <a:off x="1365068" y="3288567"/>
          <a:ext cx="5033702" cy="10109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37411">
                  <a:extLst>
                    <a:ext uri="{9D8B030D-6E8A-4147-A177-3AD203B41FA5}">
                      <a16:colId xmlns:a16="http://schemas.microsoft.com/office/drawing/2014/main" val="3293867470"/>
                    </a:ext>
                  </a:extLst>
                </a:gridCol>
                <a:gridCol w="1774131">
                  <a:extLst>
                    <a:ext uri="{9D8B030D-6E8A-4147-A177-3AD203B41FA5}">
                      <a16:colId xmlns:a16="http://schemas.microsoft.com/office/drawing/2014/main" val="2827086544"/>
                    </a:ext>
                  </a:extLst>
                </a:gridCol>
                <a:gridCol w="1822160">
                  <a:extLst>
                    <a:ext uri="{9D8B030D-6E8A-4147-A177-3AD203B41FA5}">
                      <a16:colId xmlns:a16="http://schemas.microsoft.com/office/drawing/2014/main" val="3632149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Standard Met?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Standard Realistic?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Standard Measured?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39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6375040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C7B4FCE-A87D-4C93-8493-541C83D1A825}"/>
              </a:ext>
            </a:extLst>
          </p:cNvPr>
          <p:cNvSpPr txBox="1">
            <a:spLocks/>
          </p:cNvSpPr>
          <p:nvPr/>
        </p:nvSpPr>
        <p:spPr>
          <a:xfrm>
            <a:off x="1121220" y="4515394"/>
            <a:ext cx="6402977" cy="1502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793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000" b="1" dirty="0"/>
              <a:t>Recommend:</a:t>
            </a:r>
            <a:r>
              <a:rPr lang="en-US" sz="3000" dirty="0"/>
              <a:t> Adding a touchpoint in ETO to check Y/N that clients were offered </a:t>
            </a:r>
            <a:r>
              <a:rPr lang="en-US" sz="3000" dirty="0" err="1"/>
              <a:t>Ayuda</a:t>
            </a:r>
            <a:r>
              <a:rPr lang="en-US" sz="3000" dirty="0"/>
              <a:t> services</a:t>
            </a:r>
          </a:p>
          <a:p>
            <a:pPr marL="0" indent="0" fontAlgn="base">
              <a:buFont typeface="Arial" pitchFamily="34" charset="0"/>
              <a:buNone/>
            </a:pPr>
            <a:endParaRPr lang="en-US" sz="3000" dirty="0"/>
          </a:p>
          <a:p>
            <a:pPr marL="0" indent="0" fontAlgn="base">
              <a:buFont typeface="Arial" pitchFamily="34" charset="0"/>
              <a:buNone/>
            </a:pPr>
            <a:endParaRPr lang="en-US" sz="2800" dirty="0"/>
          </a:p>
          <a:p>
            <a:pPr fontAlgn="base"/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201" y="1593665"/>
            <a:ext cx="9921242" cy="1105991"/>
          </a:xfrm>
        </p:spPr>
        <p:txBody>
          <a:bodyPr>
            <a:noAutofit/>
          </a:bodyPr>
          <a:lstStyle/>
          <a:p>
            <a:r>
              <a:rPr lang="en-US" sz="3000" dirty="0"/>
              <a:t>For 95% of cases in which survivors reported to police, there will be a CNN number and the detective’s name.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352432" y="341837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/>
              <a:t>Info on Clients that Reported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FE9DEBA-DAE3-4EA3-B37C-1A7438C1CE0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77705477"/>
              </p:ext>
            </p:extLst>
          </p:nvPr>
        </p:nvGraphicFramePr>
        <p:xfrm>
          <a:off x="928980" y="2590803"/>
          <a:ext cx="10531498" cy="232937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53393">
                  <a:extLst>
                    <a:ext uri="{9D8B030D-6E8A-4147-A177-3AD203B41FA5}">
                      <a16:colId xmlns:a16="http://schemas.microsoft.com/office/drawing/2014/main" val="3044024321"/>
                    </a:ext>
                  </a:extLst>
                </a:gridCol>
                <a:gridCol w="3399774">
                  <a:extLst>
                    <a:ext uri="{9D8B030D-6E8A-4147-A177-3AD203B41FA5}">
                      <a16:colId xmlns:a16="http://schemas.microsoft.com/office/drawing/2014/main" val="1032579865"/>
                    </a:ext>
                  </a:extLst>
                </a:gridCol>
                <a:gridCol w="2978331">
                  <a:extLst>
                    <a:ext uri="{9D8B030D-6E8A-4147-A177-3AD203B41FA5}">
                      <a16:colId xmlns:a16="http://schemas.microsoft.com/office/drawing/2014/main" val="3571308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Standard Met?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Standard Realistic?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Standard Measured?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1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  20.1%  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(246 of 1223 of CNN #s reported in ETO) 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91.2% 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(1115 of 1223 of detective names reported in ETO)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??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Depends on why there is so much missing data for CNN #s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97779774"/>
                  </a:ext>
                </a:extLst>
              </a:tr>
            </a:tbl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A4E9C01-2786-417A-B66B-5038DCE71AA1}"/>
              </a:ext>
            </a:extLst>
          </p:cNvPr>
          <p:cNvSpPr txBox="1">
            <a:spLocks/>
          </p:cNvSpPr>
          <p:nvPr/>
        </p:nvSpPr>
        <p:spPr>
          <a:xfrm>
            <a:off x="1161929" y="5145682"/>
            <a:ext cx="9921242" cy="11800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793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/>
              <a:t>Very low numbers of reporting for CCN #s</a:t>
            </a:r>
          </a:p>
        </p:txBody>
      </p:sp>
    </p:spTree>
    <p:extLst>
      <p:ext uri="{BB962C8B-B14F-4D97-AF65-F5344CB8AC3E}">
        <p14:creationId xmlns:p14="http://schemas.microsoft.com/office/powerpoint/2010/main" val="165141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40979"/>
            <a:ext cx="9468394" cy="4132804"/>
          </a:xfrm>
        </p:spPr>
        <p:txBody>
          <a:bodyPr>
            <a:noAutofit/>
          </a:bodyPr>
          <a:lstStyle/>
          <a:p>
            <a:r>
              <a:rPr lang="en-US" sz="2800" dirty="0"/>
              <a:t>100% rate of recording of medical record number and client ID of survivors receiving SANE exam.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30 cases with .00 as answers – could be data entry error</a:t>
            </a:r>
          </a:p>
        </p:txBody>
      </p:sp>
      <p:graphicFrame>
        <p:nvGraphicFramePr>
          <p:cNvPr id="5" name="Content Placeholder 4" descr="Sample table with 3 columns, 4 rows" title="Tab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63639740"/>
              </p:ext>
            </p:extLst>
          </p:nvPr>
        </p:nvGraphicFramePr>
        <p:xfrm>
          <a:off x="1229210" y="2674261"/>
          <a:ext cx="9847643" cy="277732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82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9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5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05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Met?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Realistic?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Standard Measured?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3111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–81.1%*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(1191 of 1468 Medical Record #s recorded)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80.7%* 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(1185 of 1468 Client ID #s recorded)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There will likely be some level of data entry error, so a better standard would be 97-98%</a:t>
                      </a:r>
                    </a:p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1352432" y="481175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/>
              <a:t>Medical Record and Client ID</a:t>
            </a:r>
          </a:p>
        </p:txBody>
      </p:sp>
    </p:spTree>
    <p:extLst>
      <p:ext uri="{BB962C8B-B14F-4D97-AF65-F5344CB8AC3E}">
        <p14:creationId xmlns:p14="http://schemas.microsoft.com/office/powerpoint/2010/main" val="219043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4730" y="1432550"/>
            <a:ext cx="10450285" cy="1754785"/>
          </a:xfrm>
        </p:spPr>
        <p:txBody>
          <a:bodyPr>
            <a:noAutofit/>
          </a:bodyPr>
          <a:lstStyle/>
          <a:p>
            <a:pPr lvl="0"/>
            <a:r>
              <a:rPr lang="en-US" sz="3000" dirty="0"/>
              <a:t>NVRDC advocate will attempt a follow up with 100% of survivors who received a SANE exam within 2 business days of completed exam via phone or email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84069" y="237335"/>
            <a:ext cx="10450285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/>
              <a:t>Follow-Ups with Clients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13872F3E-1794-4C8E-A2B4-0F50A5CBFF9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1923646"/>
              </p:ext>
            </p:extLst>
          </p:nvPr>
        </p:nvGraphicFramePr>
        <p:xfrm>
          <a:off x="6290600" y="3034935"/>
          <a:ext cx="5531371" cy="29260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43791">
                  <a:extLst>
                    <a:ext uri="{9D8B030D-6E8A-4147-A177-3AD203B41FA5}">
                      <a16:colId xmlns:a16="http://schemas.microsoft.com/office/drawing/2014/main" val="3997629918"/>
                    </a:ext>
                  </a:extLst>
                </a:gridCol>
                <a:gridCol w="1827952">
                  <a:extLst>
                    <a:ext uri="{9D8B030D-6E8A-4147-A177-3AD203B41FA5}">
                      <a16:colId xmlns:a16="http://schemas.microsoft.com/office/drawing/2014/main" val="4196524340"/>
                    </a:ext>
                  </a:extLst>
                </a:gridCol>
                <a:gridCol w="1859628">
                  <a:extLst>
                    <a:ext uri="{9D8B030D-6E8A-4147-A177-3AD203B41FA5}">
                      <a16:colId xmlns:a16="http://schemas.microsoft.com/office/drawing/2014/main" val="736913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Standard Met?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Standard </a:t>
                      </a:r>
                      <a:r>
                        <a:rPr lang="en-US" sz="2000" dirty="0" err="1"/>
                        <a:t>Realisitc</a:t>
                      </a:r>
                      <a:r>
                        <a:rPr lang="en-US" sz="20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Standard Measured?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68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No </a:t>
                      </a:r>
                      <a:r>
                        <a:rPr lang="en-US" sz="2000" dirty="0"/>
                        <a:t>– 5 days follow-up on average*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Yes – but there are many problems with how it is currently measured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393680"/>
                  </a:ext>
                </a:extLst>
              </a:tr>
            </a:tbl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5793CC9-F7EB-486C-A421-2D2A2D3CCEC8}"/>
              </a:ext>
            </a:extLst>
          </p:cNvPr>
          <p:cNvSpPr txBox="1">
            <a:spLocks/>
          </p:cNvSpPr>
          <p:nvPr/>
        </p:nvSpPr>
        <p:spPr>
          <a:xfrm>
            <a:off x="900668" y="2769325"/>
            <a:ext cx="5299835" cy="34834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793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793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000" dirty="0"/>
              <a:t>Limitations to this data analysis</a:t>
            </a:r>
          </a:p>
          <a:p>
            <a:pPr lvl="1"/>
            <a:r>
              <a:rPr lang="en-US" sz="2800" dirty="0"/>
              <a:t>Assumption made: Needs Assessment is primary data set</a:t>
            </a:r>
          </a:p>
          <a:p>
            <a:pPr lvl="1"/>
            <a:r>
              <a:rPr lang="en-US" sz="2800" dirty="0"/>
              <a:t>Only includes clients followed up within 1-30 days 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2671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FEF86-AF3C-43CF-B33A-7A24F1B3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51" y="503853"/>
            <a:ext cx="11610175" cy="1142385"/>
          </a:xfrm>
        </p:spPr>
        <p:txBody>
          <a:bodyPr>
            <a:noAutofit/>
          </a:bodyPr>
          <a:lstStyle/>
          <a:p>
            <a:pPr algn="ctr"/>
            <a:r>
              <a:rPr lang="en-US" sz="5000" dirty="0"/>
              <a:t>Additional Information on Follow-Ups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8428F-33D6-47F4-BA56-ACC67C5122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9858632" cy="3810001"/>
          </a:xfrm>
        </p:spPr>
        <p:txBody>
          <a:bodyPr>
            <a:normAutofit/>
          </a:bodyPr>
          <a:lstStyle/>
          <a:p>
            <a:r>
              <a:rPr lang="en-US" sz="3000" dirty="0"/>
              <a:t>397 clients in Contact data but not Needs Assessment</a:t>
            </a:r>
          </a:p>
          <a:p>
            <a:r>
              <a:rPr lang="en-US" sz="3000" dirty="0"/>
              <a:t>Large gaps in time before first follow-up</a:t>
            </a:r>
          </a:p>
          <a:p>
            <a:r>
              <a:rPr lang="en-US" sz="3000" dirty="0"/>
              <a:t>Recommendations:</a:t>
            </a:r>
          </a:p>
          <a:p>
            <a:pPr lvl="1"/>
            <a:r>
              <a:rPr lang="en-US" sz="2800" dirty="0"/>
              <a:t>Add variable to signify outcome of the contact </a:t>
            </a:r>
          </a:p>
          <a:p>
            <a:pPr lvl="1"/>
            <a:r>
              <a:rPr lang="en-US" sz="2800" dirty="0"/>
              <a:t>Add a drop down for what kind of contact is being made (referral, follow-up, etc.)</a:t>
            </a:r>
            <a:endParaRPr lang="en-US" sz="30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396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Barriers to Recording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Recording data via a laptop detracts from personable interaction with survivor </a:t>
            </a:r>
          </a:p>
          <a:p>
            <a:r>
              <a:rPr lang="en-US" sz="3200" dirty="0"/>
              <a:t>ETO database in not mobile friendly</a:t>
            </a:r>
          </a:p>
          <a:p>
            <a:r>
              <a:rPr lang="en-US" sz="3200" dirty="0"/>
              <a:t>Problem with Internet at hospital </a:t>
            </a:r>
          </a:p>
          <a:p>
            <a:r>
              <a:rPr lang="en-US" sz="3200" dirty="0"/>
              <a:t>ETO malfunctions and wipes data clean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97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Additional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/>
              <a:t>HanDBase</a:t>
            </a:r>
            <a:endParaRPr lang="en-US" sz="3200" dirty="0"/>
          </a:p>
          <a:p>
            <a:pPr lvl="1"/>
            <a:r>
              <a:rPr lang="en-US" sz="3000" dirty="0"/>
              <a:t>Mobile app that is adaptable to ETO database</a:t>
            </a:r>
          </a:p>
          <a:p>
            <a:r>
              <a:rPr lang="en-US" sz="3200" dirty="0"/>
              <a:t>Move from a pre-post resiliency scale to an empowerment model</a:t>
            </a:r>
          </a:p>
          <a:p>
            <a:pPr lvl="1"/>
            <a:r>
              <a:rPr lang="en-US" sz="3000" dirty="0"/>
              <a:t>Aligns better with NVRDC mission</a:t>
            </a:r>
          </a:p>
          <a:p>
            <a:pPr lvl="1"/>
            <a:r>
              <a:rPr lang="en-US" sz="3000" dirty="0"/>
              <a:t>Very few post-resiliency scales collected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45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Additional Relevant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20238"/>
            <a:ext cx="9601200" cy="4219302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200" dirty="0"/>
              <a:t>Dispatch process is currently being changed </a:t>
            </a:r>
          </a:p>
          <a:p>
            <a:pPr lvl="1"/>
            <a:r>
              <a:rPr lang="en-US" sz="3000" dirty="0"/>
              <a:t>Combining the 3 call centers into one</a:t>
            </a:r>
          </a:p>
          <a:p>
            <a:pPr lvl="1"/>
            <a:r>
              <a:rPr lang="en-US" sz="3000" dirty="0"/>
              <a:t>This may impact process measures dealing with recording information from specific calls</a:t>
            </a:r>
          </a:p>
          <a:p>
            <a:r>
              <a:rPr lang="en-US" sz="3200" dirty="0"/>
              <a:t>NVRDC is slow to dismiss clients</a:t>
            </a:r>
          </a:p>
          <a:p>
            <a:pPr lvl="1"/>
            <a:r>
              <a:rPr lang="en-US" sz="3000" dirty="0"/>
              <a:t>Fear they will think they are not welcome to call again</a:t>
            </a:r>
          </a:p>
          <a:p>
            <a:pPr lvl="1"/>
            <a:r>
              <a:rPr lang="en-US" sz="3000" dirty="0"/>
              <a:t>Impacts post-resiliency data collection </a:t>
            </a:r>
          </a:p>
        </p:txBody>
      </p:sp>
    </p:spTree>
    <p:extLst>
      <p:ext uri="{BB962C8B-B14F-4D97-AF65-F5344CB8AC3E}">
        <p14:creationId xmlns:p14="http://schemas.microsoft.com/office/powerpoint/2010/main" val="329420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250887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diamond grid presentation (widescreen)</Template>
  <TotalTime>0</TotalTime>
  <Words>1786</Words>
  <Application>Microsoft Office PowerPoint</Application>
  <PresentationFormat>Widescreen</PresentationFormat>
  <Paragraphs>461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Diamond Grid 16x9</vt:lpstr>
      <vt:lpstr>Analysis and Development of NVRDC Process Measures </vt:lpstr>
      <vt:lpstr>Background</vt:lpstr>
      <vt:lpstr>Purpose</vt:lpstr>
      <vt:lpstr>Methodology</vt:lpstr>
      <vt:lpstr>Findings </vt:lpstr>
      <vt:lpstr>Client Demographics</vt:lpstr>
      <vt:lpstr>Client Characteristics</vt:lpstr>
      <vt:lpstr>Structure of Findings</vt:lpstr>
      <vt:lpstr>Answer Rate for SACRP Calls</vt:lpstr>
      <vt:lpstr>Response Time to Calls</vt:lpstr>
      <vt:lpstr>PowerPoint Presentation</vt:lpstr>
      <vt:lpstr>PowerPoint Presentation</vt:lpstr>
      <vt:lpstr>Clients with LEP or NEP</vt:lpstr>
      <vt:lpstr>PowerPoint Presentation</vt:lpstr>
      <vt:lpstr>PowerPoint Presentation</vt:lpstr>
      <vt:lpstr>PowerPoint Presentation</vt:lpstr>
      <vt:lpstr>Additional Information on Follow-Ups</vt:lpstr>
      <vt:lpstr>Barriers to Recording Data</vt:lpstr>
      <vt:lpstr>Additional Recommendations</vt:lpstr>
      <vt:lpstr>Additional Relevant Findings</vt:lpstr>
      <vt:lpstr>Thank you.  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2017-05-19T20:17:17Z</dcterms:created>
  <dcterms:modified xsi:type="dcterms:W3CDTF">2017-06-26T23:15:01Z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